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 snapToObjects="1">
      <p:cViewPr varScale="1">
        <p:scale>
          <a:sx n="121" d="100"/>
          <a:sy n="121" d="100"/>
        </p:scale>
        <p:origin x="2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914400"/>
            <a:ext cx="7772400" cy="597087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3100" b="1">
                <a:solidFill>
                  <a:srgbClr val="FFFFFF"/>
                </a:solidFill>
                <a:latin typeface="Aptos"/>
              </a:defRPr>
            </a:pPr>
            <a:r>
              <a:rPr lang="vi-VN" dirty="0">
                <a:solidFill>
                  <a:srgbClr val="FFFF00"/>
                </a:solidFill>
              </a:rPr>
              <a:t>BỘ TÀI LIỆU</a:t>
            </a:r>
            <a:r>
              <a:rPr dirty="0">
                <a:solidFill>
                  <a:srgbClr val="FFFF00"/>
                </a:solidFill>
              </a:rPr>
              <a:t> TÌNH HUỐNG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645920"/>
            <a:ext cx="8046720" cy="1440907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sz="4000" dirty="0"/>
              <a:t>RÈN LUYỆN NĂNG LỰC SỐ</a:t>
            </a:r>
          </a:p>
          <a:p>
            <a:pPr algn="l">
              <a:spcAft>
                <a:spcPts val="7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rPr sz="4000" dirty="0"/>
              <a:t>DÀNH CHO HỌC SINH THPT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337560"/>
            <a:ext cx="8046720" cy="5486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700" b="0">
                <a:solidFill>
                  <a:srgbClr val="DCE8F7"/>
                </a:solidFill>
                <a:latin typeface="Aptos"/>
              </a:defRPr>
            </a:pPr>
            <a:r>
              <a:rPr dirty="0"/>
              <a:t>20 </a:t>
            </a:r>
            <a:r>
              <a:rPr dirty="0" err="1"/>
              <a:t>tình</a:t>
            </a:r>
            <a:r>
              <a:rPr dirty="0"/>
              <a:t> </a:t>
            </a:r>
            <a:r>
              <a:rPr dirty="0" err="1"/>
              <a:t>huống</a:t>
            </a:r>
            <a:r>
              <a:rPr dirty="0"/>
              <a:t> </a:t>
            </a:r>
            <a:r>
              <a:rPr dirty="0" err="1"/>
              <a:t>thực</a:t>
            </a:r>
            <a:r>
              <a:rPr dirty="0"/>
              <a:t> </a:t>
            </a:r>
            <a:r>
              <a:rPr dirty="0" err="1"/>
              <a:t>tiễn</a:t>
            </a:r>
            <a:r>
              <a:rPr dirty="0"/>
              <a:t> • </a:t>
            </a:r>
            <a:r>
              <a:rPr dirty="0" err="1"/>
              <a:t>Cách</a:t>
            </a:r>
            <a:r>
              <a:rPr dirty="0"/>
              <a:t> </a:t>
            </a:r>
            <a:r>
              <a:rPr dirty="0" err="1"/>
              <a:t>xử</a:t>
            </a:r>
            <a:r>
              <a:rPr dirty="0"/>
              <a:t> </a:t>
            </a:r>
            <a:r>
              <a:rPr dirty="0" err="1"/>
              <a:t>lý</a:t>
            </a:r>
            <a:r>
              <a:rPr dirty="0"/>
              <a:t> </a:t>
            </a:r>
            <a:r>
              <a:rPr dirty="0" err="1"/>
              <a:t>mẫu</a:t>
            </a:r>
            <a:r>
              <a:rPr dirty="0"/>
              <a:t> • Rubric </a:t>
            </a:r>
            <a:r>
              <a:rPr dirty="0" err="1"/>
              <a:t>đánh</a:t>
            </a:r>
            <a:r>
              <a:rPr dirty="0"/>
              <a:t> </a:t>
            </a:r>
            <a:r>
              <a:rPr dirty="0" err="1"/>
              <a:t>giá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822960" y="5760720"/>
            <a:ext cx="8229600" cy="32008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300" b="0">
                <a:solidFill>
                  <a:srgbClr val="DCE8F7"/>
                </a:solidFill>
                <a:latin typeface="Aptos"/>
              </a:defRPr>
            </a:pPr>
            <a:r>
              <a:rPr dirty="0" err="1"/>
              <a:t>Tài</a:t>
            </a:r>
            <a:r>
              <a:rPr dirty="0"/>
              <a:t> </a:t>
            </a:r>
            <a:r>
              <a:rPr dirty="0" err="1"/>
              <a:t>liệu</a:t>
            </a:r>
            <a:r>
              <a:rPr dirty="0"/>
              <a:t> </a:t>
            </a:r>
            <a:r>
              <a:rPr dirty="0" err="1"/>
              <a:t>thực</a:t>
            </a:r>
            <a:r>
              <a:rPr dirty="0"/>
              <a:t> </a:t>
            </a:r>
            <a:r>
              <a:rPr dirty="0" err="1"/>
              <a:t>hành</a:t>
            </a:r>
            <a:r>
              <a:rPr dirty="0"/>
              <a:t> </a:t>
            </a:r>
            <a:r>
              <a:rPr dirty="0" err="1"/>
              <a:t>mô</a:t>
            </a:r>
            <a:r>
              <a:rPr dirty="0"/>
              <a:t> </a:t>
            </a:r>
            <a:r>
              <a:rPr dirty="0" err="1"/>
              <a:t>hình</a:t>
            </a:r>
            <a:r>
              <a:rPr dirty="0"/>
              <a:t> 4T</a:t>
            </a:r>
          </a:p>
        </p:txBody>
      </p:sp>
      <p:sp>
        <p:nvSpPr>
          <p:cNvPr id="6" name="Oval 5"/>
          <p:cNvSpPr/>
          <p:nvPr/>
        </p:nvSpPr>
        <p:spPr>
          <a:xfrm>
            <a:off x="8686800" y="731520"/>
            <a:ext cx="1920240" cy="1920240"/>
          </a:xfrm>
          <a:prstGeom prst="ellipse">
            <a:avLst/>
          </a:prstGeom>
          <a:solidFill>
            <a:srgbClr val="2A65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784080" y="2468880"/>
            <a:ext cx="1371600" cy="1371600"/>
          </a:xfrm>
          <a:prstGeom prst="ellipse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046720" y="4023360"/>
            <a:ext cx="1645920" cy="1645920"/>
          </a:xfrm>
          <a:prstGeom prst="ellipse">
            <a:avLst/>
          </a:prstGeom>
          <a:solidFill>
            <a:srgbClr val="F5B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Cách sử dụng tài liệu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Dùng trong sinh hoạt lớp, hoạt động trải nghiệm hoặc đánh giá năng lực số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35204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55648"/>
            <a:ext cx="322783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01 • ĐỌC TÌNH HUỐNG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3227832" cy="271576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700" b="0">
                <a:solidFill>
                  <a:srgbClr val="28303C"/>
                </a:solidFill>
                <a:latin typeface="Aptos"/>
              </a:defRPr>
            </a:pPr>
            <a:r>
              <a:t>Xác định vấn đề, nguy cơ và thông tin còn thiếu trước khi hành động.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645920"/>
            <a:ext cx="35204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9704" y="1755648"/>
            <a:ext cx="322783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02 • ĐỀ XUẤT XỬ LÝ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9704" y="2148840"/>
            <a:ext cx="3227832" cy="271576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700" b="0">
                <a:solidFill>
                  <a:srgbClr val="28303C"/>
                </a:solidFill>
                <a:latin typeface="Aptos"/>
              </a:defRPr>
            </a:pPr>
            <a:r>
              <a:t>Lựa chọn phương án, nêu căn cứ và giải thích vì sao an toàn, phù hợp.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645920"/>
            <a:ext cx="35204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93024" y="1755648"/>
            <a:ext cx="322783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35875D"/>
                </a:solidFill>
                <a:latin typeface="Aptos"/>
              </a:defRPr>
            </a:pPr>
            <a:r>
              <a:t>03 • ĐÁNH GIÁ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3024" y="2148840"/>
            <a:ext cx="3227832" cy="271576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700" b="0">
                <a:solidFill>
                  <a:srgbClr val="28303C"/>
                </a:solidFill>
                <a:latin typeface="Aptos"/>
              </a:defRPr>
            </a:pPr>
            <a:r>
              <a:t>Giáo viên chấm theo rubric thống nhất, dựa trên câu trả lời và minh chứng.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349240"/>
            <a:ext cx="10698480" cy="5486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1">
                <a:solidFill>
                  <a:srgbClr val="BE4646"/>
                </a:solidFill>
                <a:latin typeface="Aptos"/>
              </a:defRPr>
            </a:pPr>
            <a:r>
              <a:t>Lưu ý: đáp án mẫu là gợi ý; chấp nhận phương án khác nếu hợp lý, an toàn và có căn cứ.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0" grpId="0"/>
      <p:bldP spid="11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640080"/>
            <a:ext cx="10789920" cy="59436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ctr">
              <a:spcAft>
                <a:spcPts val="700"/>
              </a:spcAft>
              <a:defRPr sz="2700" b="1">
                <a:solidFill>
                  <a:srgbClr val="FFFFFF"/>
                </a:solidFill>
                <a:latin typeface="Aptos"/>
              </a:defRPr>
            </a:pPr>
            <a:r>
              <a:t>QUY TRÌNH ỨNG XỬ SỐ AN TOÀN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" y="1828800"/>
            <a:ext cx="20574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9224" y="1938528"/>
            <a:ext cx="176479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DỪNG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24" y="2331720"/>
            <a:ext cx="1764792" cy="189280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Không vội bấm, chia sẻ hay trả lời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52928" y="1828800"/>
            <a:ext cx="20574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999232" y="1938528"/>
            <a:ext cx="176479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KIỂM TRA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99232" y="2331720"/>
            <a:ext cx="1764792" cy="189280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Xác minh nguồn, người gửi, quyền truy cập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02936" y="1828800"/>
            <a:ext cx="20574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349240" y="1938528"/>
            <a:ext cx="176479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DCA52D"/>
                </a:solidFill>
                <a:latin typeface="Aptos"/>
              </a:defRPr>
            </a:pPr>
            <a:r>
              <a:t>ĐÁNH GIÁ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9240" y="2331720"/>
            <a:ext cx="1764792" cy="189280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Cân nhắc độ tin cậy, rủi ro, hậu quả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52944" y="1828800"/>
            <a:ext cx="20574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99248" y="1938528"/>
            <a:ext cx="176479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35875D"/>
                </a:solidFill>
                <a:latin typeface="Aptos"/>
              </a:defRPr>
            </a:pPr>
            <a:r>
              <a:t>HÀNH ĐỘNG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99248" y="2331720"/>
            <a:ext cx="1764792" cy="189280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Chọn cách xử lý phù hợp, lưu minh chứng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902952" y="1828800"/>
            <a:ext cx="205740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049256" y="1938528"/>
            <a:ext cx="176479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BE4646"/>
                </a:solidFill>
                <a:latin typeface="Aptos"/>
              </a:defRPr>
            </a:pPr>
            <a:r>
              <a:t>BÁO CÁO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49256" y="2331720"/>
            <a:ext cx="1764792" cy="189280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Nhờ giáo viên/người lớn hỗ trợ khi cần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029200"/>
            <a:ext cx="10332720" cy="82296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ctr">
              <a:spcAft>
                <a:spcPts val="700"/>
              </a:spcAft>
              <a:defRPr sz="1700" b="0">
                <a:solidFill>
                  <a:srgbClr val="FFFFFF"/>
                </a:solidFill>
                <a:latin typeface="Aptos"/>
              </a:defRPr>
            </a:pPr>
            <a:r>
              <a:t>Năng lực số không chỉ là biết dùng công nghệ, mà còn là biết đánh giá, bảo vệ bản thân và chịu trách nhiệm với cộng đồng.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10" grpId="0"/>
      <p:bldP spid="11" grpId="0"/>
      <p:bldP spid="13" grpId="0"/>
      <p:bldP spid="14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Năm nhóm năng lực được rèn luyện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20 tình huống chia thành 5 nhóm, mỗi nhóm 4 tình huống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45920"/>
            <a:ext cx="329184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4" y="1755648"/>
            <a:ext cx="299923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1. THÔNG TIN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104" y="2148840"/>
            <a:ext cx="2999232" cy="106984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rPr dirty="0" err="1"/>
              <a:t>Tìm</a:t>
            </a:r>
            <a:r>
              <a:rPr dirty="0"/>
              <a:t> </a:t>
            </a:r>
            <a:r>
              <a:rPr dirty="0" err="1"/>
              <a:t>kiếm</a:t>
            </a:r>
            <a:r>
              <a:rPr dirty="0"/>
              <a:t>, </a:t>
            </a:r>
            <a:r>
              <a:rPr dirty="0" err="1"/>
              <a:t>kiểm</a:t>
            </a:r>
            <a:r>
              <a:rPr dirty="0"/>
              <a:t> </a:t>
            </a:r>
            <a:r>
              <a:rPr dirty="0" err="1"/>
              <a:t>chứng</a:t>
            </a:r>
            <a:r>
              <a:rPr dirty="0"/>
              <a:t> </a:t>
            </a:r>
            <a:r>
              <a:rPr dirty="0" err="1"/>
              <a:t>và</a:t>
            </a:r>
            <a:r>
              <a:rPr dirty="0"/>
              <a:t> </a:t>
            </a:r>
            <a:r>
              <a:rPr dirty="0" err="1"/>
              <a:t>đánh</a:t>
            </a:r>
            <a:r>
              <a:rPr dirty="0"/>
              <a:t> </a:t>
            </a:r>
            <a:r>
              <a:rPr dirty="0" err="1"/>
              <a:t>giá</a:t>
            </a:r>
            <a:r>
              <a:rPr dirty="0"/>
              <a:t> </a:t>
            </a:r>
            <a:r>
              <a:rPr dirty="0" err="1"/>
              <a:t>độ</a:t>
            </a:r>
            <a:r>
              <a:rPr dirty="0"/>
              <a:t> tin </a:t>
            </a:r>
            <a:r>
              <a:rPr dirty="0" err="1"/>
              <a:t>cậy</a:t>
            </a: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4434840" y="1645920"/>
            <a:ext cx="329184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81144" y="1755648"/>
            <a:ext cx="299923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2. AN TOÀN SỐ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1144" y="2148840"/>
            <a:ext cx="2999232" cy="106984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Bảo vệ tài khoản, dữ liệu và quyền riêng tư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1645920"/>
            <a:ext cx="329184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30183" y="1755648"/>
            <a:ext cx="299923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35875D"/>
                </a:solidFill>
                <a:latin typeface="Aptos"/>
              </a:defRPr>
            </a:pPr>
            <a:r>
              <a:t>3. ĐẠO ĐỨC SỐ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0183" y="2148840"/>
            <a:ext cx="2999232" cy="106984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Bản quyền, trung thực và trách nhiệm trực tuyến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60320" y="3794760"/>
            <a:ext cx="329184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706624" y="3904488"/>
            <a:ext cx="299923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BE8C23"/>
                </a:solidFill>
                <a:latin typeface="Aptos"/>
              </a:defRPr>
            </a:pPr>
            <a:r>
              <a:t>4. SẢN PHẨM SỐ &amp; AI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06624" y="4297680"/>
            <a:ext cx="2999232" cy="106984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Đánh giá AI, lựa chọn công cụ, thiết kế nội dung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3794760"/>
            <a:ext cx="329184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55664" y="3904488"/>
            <a:ext cx="299923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BE4646"/>
                </a:solidFill>
                <a:latin typeface="Aptos"/>
              </a:defRPr>
            </a:pPr>
            <a:r>
              <a:t>5. HỢP TÁC &amp; SỰ CỐ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4297680"/>
            <a:ext cx="2999232" cy="106984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Làm việc chung, xử lý lỗi và ứng phó bắt nạt mạng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0" grpId="0"/>
      <p:bldP spid="11" grpId="0"/>
      <p:bldP spid="13" grpId="0"/>
      <p:bldP spid="14" grpId="0"/>
      <p:bldP spid="16" grpId="0"/>
      <p:bldP spid="17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NHÓM 1 • TÌM KIẾM VÀ ĐÁNH GIÁ THÔNG TIN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Tình huống 1–2 trong nhóm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5564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1. Tin đồn nghỉ học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10634472" cy="671466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rPr dirty="0" err="1"/>
              <a:t>Tình</a:t>
            </a:r>
            <a:r>
              <a:rPr dirty="0"/>
              <a:t> </a:t>
            </a:r>
            <a:r>
              <a:rPr dirty="0" err="1"/>
              <a:t>huống</a:t>
            </a:r>
            <a:r>
              <a:rPr dirty="0"/>
              <a:t>: </a:t>
            </a:r>
            <a:r>
              <a:rPr dirty="0" err="1"/>
              <a:t>Trong</a:t>
            </a:r>
            <a:r>
              <a:rPr dirty="0"/>
              <a:t> </a:t>
            </a:r>
            <a:r>
              <a:rPr dirty="0" err="1"/>
              <a:t>nhóm</a:t>
            </a:r>
            <a:r>
              <a:rPr dirty="0"/>
              <a:t> </a:t>
            </a:r>
            <a:r>
              <a:rPr dirty="0" err="1"/>
              <a:t>lớp</a:t>
            </a:r>
            <a:r>
              <a:rPr dirty="0"/>
              <a:t> </a:t>
            </a:r>
            <a:r>
              <a:rPr dirty="0" err="1"/>
              <a:t>có</a:t>
            </a:r>
            <a:r>
              <a:rPr dirty="0"/>
              <a:t> tin </a:t>
            </a:r>
            <a:r>
              <a:rPr dirty="0" err="1"/>
              <a:t>ngày</a:t>
            </a:r>
            <a:r>
              <a:rPr dirty="0"/>
              <a:t> </a:t>
            </a:r>
            <a:r>
              <a:rPr dirty="0" err="1"/>
              <a:t>mai</a:t>
            </a:r>
            <a:r>
              <a:rPr dirty="0"/>
              <a:t> </a:t>
            </a:r>
            <a:r>
              <a:rPr dirty="0" err="1"/>
              <a:t>toàn</a:t>
            </a:r>
            <a:r>
              <a:rPr dirty="0"/>
              <a:t> </a:t>
            </a:r>
            <a:r>
              <a:rPr dirty="0" err="1"/>
              <a:t>trường</a:t>
            </a:r>
            <a:r>
              <a:rPr dirty="0"/>
              <a:t> </a:t>
            </a:r>
            <a:r>
              <a:rPr dirty="0" err="1"/>
              <a:t>nghỉ</a:t>
            </a:r>
            <a:r>
              <a:rPr dirty="0"/>
              <a:t> </a:t>
            </a:r>
            <a:r>
              <a:rPr dirty="0" err="1"/>
              <a:t>nhưng</a:t>
            </a:r>
            <a:r>
              <a:rPr dirty="0"/>
              <a:t> </a:t>
            </a:r>
            <a:r>
              <a:rPr dirty="0" err="1"/>
              <a:t>không</a:t>
            </a:r>
            <a:r>
              <a:rPr dirty="0"/>
              <a:t> </a:t>
            </a:r>
            <a:r>
              <a:rPr dirty="0" err="1"/>
              <a:t>có</a:t>
            </a:r>
            <a:r>
              <a:rPr dirty="0"/>
              <a:t> </a:t>
            </a:r>
            <a:r>
              <a:rPr dirty="0" err="1"/>
              <a:t>thông</a:t>
            </a:r>
            <a:r>
              <a:rPr dirty="0"/>
              <a:t> </a:t>
            </a:r>
            <a:r>
              <a:rPr dirty="0" err="1"/>
              <a:t>báo</a:t>
            </a:r>
            <a:r>
              <a:rPr dirty="0"/>
              <a:t> </a:t>
            </a:r>
            <a:r>
              <a:rPr dirty="0" err="1"/>
              <a:t>chính</a:t>
            </a:r>
            <a:r>
              <a:rPr dirty="0"/>
              <a:t> </a:t>
            </a:r>
            <a:r>
              <a:rPr dirty="0" err="1"/>
              <a:t>thức</a:t>
            </a:r>
            <a:r>
              <a:rPr dirty="0"/>
              <a:t>.</a:t>
            </a:r>
            <a:endParaRPr lang="vi-VN" dirty="0"/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rPr dirty="0" err="1"/>
              <a:t>Cách</a:t>
            </a:r>
            <a:r>
              <a:rPr dirty="0"/>
              <a:t> </a:t>
            </a:r>
            <a:r>
              <a:rPr dirty="0" err="1"/>
              <a:t>xử</a:t>
            </a:r>
            <a:r>
              <a:rPr dirty="0"/>
              <a:t> </a:t>
            </a:r>
            <a:r>
              <a:rPr dirty="0" err="1"/>
              <a:t>lý</a:t>
            </a:r>
            <a:r>
              <a:rPr dirty="0"/>
              <a:t> </a:t>
            </a:r>
            <a:r>
              <a:rPr dirty="0" err="1"/>
              <a:t>mẫu</a:t>
            </a:r>
            <a:r>
              <a:rPr dirty="0"/>
              <a:t>: </a:t>
            </a:r>
            <a:r>
              <a:rPr dirty="0" err="1"/>
              <a:t>Kiểm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kênh</a:t>
            </a:r>
            <a:r>
              <a:rPr dirty="0"/>
              <a:t> </a:t>
            </a:r>
            <a:r>
              <a:rPr dirty="0" err="1"/>
              <a:t>chính</a:t>
            </a:r>
            <a:r>
              <a:rPr dirty="0"/>
              <a:t> </a:t>
            </a:r>
            <a:r>
              <a:rPr dirty="0" err="1"/>
              <a:t>thức</a:t>
            </a:r>
            <a:r>
              <a:rPr dirty="0"/>
              <a:t> </a:t>
            </a:r>
            <a:r>
              <a:rPr dirty="0" err="1"/>
              <a:t>của</a:t>
            </a:r>
            <a:r>
              <a:rPr dirty="0"/>
              <a:t> </a:t>
            </a:r>
            <a:r>
              <a:rPr dirty="0" err="1"/>
              <a:t>trường</a:t>
            </a:r>
            <a:r>
              <a:rPr dirty="0"/>
              <a:t> </a:t>
            </a:r>
            <a:r>
              <a:rPr dirty="0" err="1"/>
              <a:t>hoặc</a:t>
            </a:r>
            <a:r>
              <a:rPr dirty="0"/>
              <a:t> </a:t>
            </a:r>
            <a:r>
              <a:rPr dirty="0" err="1"/>
              <a:t>hỏi</a:t>
            </a:r>
            <a:r>
              <a:rPr dirty="0"/>
              <a:t> GVCN; </a:t>
            </a:r>
            <a:r>
              <a:rPr dirty="0" err="1"/>
              <a:t>chưa</a:t>
            </a:r>
            <a:r>
              <a:rPr dirty="0"/>
              <a:t> </a:t>
            </a:r>
            <a:r>
              <a:rPr dirty="0" err="1"/>
              <a:t>xác</a:t>
            </a:r>
            <a:r>
              <a:rPr dirty="0"/>
              <a:t> </a:t>
            </a:r>
            <a:r>
              <a:rPr dirty="0" err="1"/>
              <a:t>minh</a:t>
            </a:r>
            <a:r>
              <a:rPr dirty="0"/>
              <a:t> </a:t>
            </a:r>
            <a:r>
              <a:rPr dirty="0" err="1"/>
              <a:t>thì</a:t>
            </a:r>
            <a:r>
              <a:rPr dirty="0"/>
              <a:t> </a:t>
            </a:r>
            <a:r>
              <a:rPr dirty="0" err="1"/>
              <a:t>không</a:t>
            </a:r>
            <a:r>
              <a:rPr dirty="0"/>
              <a:t> </a:t>
            </a:r>
            <a:r>
              <a:rPr dirty="0" err="1"/>
              <a:t>phát</a:t>
            </a:r>
            <a:r>
              <a:rPr dirty="0"/>
              <a:t> </a:t>
            </a:r>
            <a:r>
              <a:rPr dirty="0" err="1"/>
              <a:t>tán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77639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408736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2. Hai nguồn khác số liệu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4480559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Hai trang web nêu hai con số khác nhau về cùng vấn đề.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Kiểm tra tác giả, ngày đăng, phương pháp và nguồn gốc; đối chiếu nguồn độc lập.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NHÓM 1 • TÌM KIẾM VÀ ĐÁNH GIÁ THÔNG TIN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Tình huống 3–4 trong nhóm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5564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3. Hình ảnh gây sốc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Ảnh kèm lời khẳng định về sự việc vừa xảy ra tại địa phương.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Không chia sẻ ngay; kiểm tra ngữ cảnh, nguồn ảnh và nguồn tin đáng tin cậy.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77639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408736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4. AI bịa tài liệu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4480559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AI gợi ý sách/bài báo nhưng không tìm thấy khi tra cứu.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Không trích dẫn khi chưa xác minh; tìm tên tác giả, tiêu đề ở nguồn thư viện/nhà xuất bản.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NHÓM 2 • AN TOÀN TÀI KHOẢN VÀ QUYỀN RIÊNG TƯ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Tình huống 1–2 trong nhóm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5564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5. Tin nhắn xin OTP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Tài khoản tự xưng hỗ trợ kỹ thuật yêu cầu mã OTP.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Không cung cấp OTP/mật khẩu; không bấm link lạ; tự vào ứng dụng chính thức và báo người lớn.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77639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408736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6. Dùng chung mật khẩu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4480559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Một mật khẩu dùng cho email, mạng xã hội và tài khoản học tập.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Dùng mật khẩu riêng, dài, khó đoán; bật xác thực hai lớp; không chia sẻ mật khẩu.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NHÓM 2 • AN TOÀN TÀI KHOẢN VÀ QUYỀN RIÊNG TƯ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Tình huống 3–4 trong nhóm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5564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7. Ảnh lớp lộ thông tin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Ảnh hoạt động lớp để lộ số điện thoại hoặc giấy tờ cá nhân.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Xin phép trước khi đăng; che thông tin nhạy cảm; gỡ/chỉnh ảnh nếu đã đăng.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77639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408736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8. Tải dữ liệu lớp lên AI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4480559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Định tải danh sách có họ tên, số điện thoại, điểm số lên công cụ AI.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Không tải dữ liệu định danh khi chưa được phép; ẩn danh/tổng hợp và tuân thủ quy định.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NHÓM 3 • BẢN QUYỀN VÀ ĐẠO ĐỨC SỐ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Tình huống 1–2 trong nhóm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5564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9. Sao chép bài trên mạng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Chép gần nguyên bài văn trên mạng và nộp như bài của mình.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Tự diễn đạt, tổng hợp nhiều nguồn và ghi nguồn ý tưởng/trích dẫn.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77639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408736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10. Dùng ảnh Internet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4480559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Lấy ảnh mạng đưa vào poster dự thi mà không ghi nguồn.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Kiểm tra giấy phép; ưu tiên ảnh tự tạo/kho có giấy phép phù hợp; ghi tác giả và nguồn.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NHÓM 3 • BẢN QUYỀN VÀ ĐẠO ĐỨC SỐ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Tình huống 3–4 trong nhóm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5564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11. Nộp bài AI như bài tự làm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Dùng AI viết toàn bộ bài rồi khẳng định tự thực hiện.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Tuân thủ quy định; dùng AI để gợi ý, kiểm chứng và tự hoàn thiện; minh bạch mức hỗ trợ.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77639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408736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12. Nhận hết công lao nhóm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4480559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Một thành viên đăng sản phẩm nhóm chỉ ghi tên mình.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Trao đổi, đối chiếu phân công và minh chứng; thống nhất ghi nhận đóng góp; nhờ GV hỗ trợ.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NHÓM 4 • ĐÁNH GIÁ AI VÀ TẠO SẢN PHẨM SỐ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Tình huống 1–2 trong nhóm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5564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13. AI giải sai toán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Lời giải AI có vẻ hợp lý nhưng kết quả không khớp.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Tự giải lại, kiểm tra từng bước và đối chiếu sách/giáo viên; không dùng đáp án chưa kiểm chứng.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77639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408736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14. AI có nội dung thiên lệch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4480559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AI mô tả một nhóm người bằng định kiến, thiếu bằng chứng.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Nhận diện định kiến; kiểm tra căn cứ và nguồn; chỉnh sửa trung lập, không lan truyền nội dung gây hại.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NHÓM 4 • ĐÁNH GIÁ AI VÀ TẠO SẢN PHẨM SỐ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Tình huống 3–4 trong nhóm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5564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15. Infographic khó đọc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Poster quá nhiều chữ, chữ nhỏ, tương phản thấp.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Rút gọn thông điệp, tăng cỡ chữ và tương phản; thử trên điện thoại, xin phản hồi.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77639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408736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16. Chọn công cụ số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4480559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Nhóm bất đồng về công cụ làm video dự án.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Xác định mục tiêu, thiết bị, kỹ năng, chi phí và hạn nộp; chọn công cụ phù hợp, có phương án dự phòng.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NHÓM 5 • HỢP TÁC VÀ XỬ LÝ SỰ CỐ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41198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Tình huống 1–2 trong nhóm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5564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17. Sửa tài liệu chung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Một bạn xóa phần nội dung của bạn khác trong tài liệu dùng chung.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Trao đổi bình tĩnh; xem lịch sử phiên bản; thống nhất quy tắc chỉnh sửa và phân công.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77639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408736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18. Không tải được bài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4480559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Gần hạn nộp, mạng lỗi và tệp chưa lên hệ thống.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Lưu tệp, chụp màn hình lỗi, thử phương án khác; báo GV qua kênh chính thức và gửi minh chứng.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NHÓM 5 • HỢP TÁC VÀ XỬ LÝ SỰ CỐ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Tình huống 3–4 trong nhóm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8764" y="180136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19. Xóa nhầm tệp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Vô tình xóa hoặc ghi đè tệp quan trọng của nhóm.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Kiểm tra thùng rác/lịch sử phiên bản/bản sao lưu; báo nhóm và thiết lập quy tắc sao lưu.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977639"/>
            <a:ext cx="109270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4087368"/>
            <a:ext cx="10634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20. Bắt nạt trong nhóm chat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4480559"/>
            <a:ext cx="10634472" cy="14813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Tình huống: Một học sinh bị chế giễu, đăng ảnh chế và bị phát tán.</a:t>
            </a:r>
          </a:p>
          <a:p>
            <a:pPr algn="l">
              <a:spcAft>
                <a:spcPts val="700"/>
              </a:spcAft>
              <a:defRPr sz="1500" b="0">
                <a:solidFill>
                  <a:srgbClr val="28303C"/>
                </a:solidFill>
                <a:latin typeface="Aptos"/>
              </a:defRPr>
            </a:pPr>
            <a:r>
              <a:t>Cách xử lý mẫu: Không hùa theo; lưu bằng chứng an toàn; báo GV/người lớn và dùng chức năng chặn/báo cáo.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Rubric đánh giá từng tình huống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Mỗi tiêu chí 0–2 điểm; tổng tối đa 8 điểm/tình huống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45920"/>
            <a:ext cx="521208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4" y="1755648"/>
            <a:ext cx="4919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1. Nhận diện vấn đề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2104" y="2148840"/>
            <a:ext cx="4919472" cy="1207007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0: Không xác định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1: Nhận diện một phần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2: Nêu đúng vấn đề và nguy cơ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645920"/>
            <a:ext cx="521208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9944" y="1755648"/>
            <a:ext cx="4919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2. Lựa chọn cách xử lý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9944" y="2148840"/>
            <a:ext cx="4919472" cy="1207007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0: Không phù hợp/không an toàn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1: Có phần phù hợp nhưng thiếu bước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2: Hợp lý, an toàn, có trình tự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749039"/>
            <a:ext cx="521208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2104" y="3858768"/>
            <a:ext cx="4919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3. Giải thích căn cứ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" y="4251959"/>
            <a:ext cx="4919472" cy="1207007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0: Không giải thích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1: Chung chung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2: Nêu rõ lý do và căn cứ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3749039"/>
            <a:ext cx="521208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9944" y="3858768"/>
            <a:ext cx="491947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4. Phòng ngừa hậu quả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9944" y="4251959"/>
            <a:ext cx="4919472" cy="1207007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0: Không đề cập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1: Nêu một biện pháp</a:t>
            </a:r>
          </a:p>
          <a:p>
            <a:pPr algn="l">
              <a:spcAft>
                <a:spcPts val="700"/>
              </a:spcAft>
              <a:defRPr sz="1400" b="0">
                <a:solidFill>
                  <a:srgbClr val="28303C"/>
                </a:solidFill>
                <a:latin typeface="Aptos"/>
              </a:defRPr>
            </a:pPr>
            <a:r>
              <a:t>2: Có biện pháp cụ thể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5897880"/>
            <a:ext cx="10515600" cy="36576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300" b="1">
                <a:solidFill>
                  <a:srgbClr val="BE4646"/>
                </a:solidFill>
                <a:latin typeface="Aptos"/>
              </a:defRPr>
            </a:pPr>
            <a:r>
              <a:t>Chấm theo minh chứng trong câu trả lời/thực hành; chấp nhận phương án khác nếu an toàn và có căn cứ.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0" grpId="0"/>
      <p:bldP spid="11" grpId="0"/>
      <p:bldP spid="13" grpId="0"/>
      <p:bldP spid="14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064240" cy="56692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2500" b="1">
                <a:solidFill>
                  <a:srgbClr val="192D52"/>
                </a:solidFill>
                <a:latin typeface="Aptos"/>
              </a:defRPr>
            </a:pPr>
            <a:r>
              <a:t>Đánh giá trước – sau mô hình 4T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68680"/>
            <a:ext cx="10972800" cy="32004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200" b="0">
                <a:solidFill>
                  <a:srgbClr val="697380"/>
                </a:solidFill>
                <a:latin typeface="Aptos"/>
              </a:defRPr>
            </a:pPr>
            <a:r>
              <a:t>Gợi ý triển khai với nhóm học sinh tham gia thử nghiệm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280160"/>
            <a:ext cx="11064240" cy="36576"/>
          </a:xfrm>
          <a:prstGeom prst="rect">
            <a:avLst/>
          </a:prstGeom>
          <a:solidFill>
            <a:srgbClr val="23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457200" cy="1828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r">
              <a:spcAft>
                <a:spcPts val="700"/>
              </a:spcAft>
              <a:defRPr sz="1000" b="0">
                <a:solidFill>
                  <a:srgbClr val="697380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352044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6384" y="1755648"/>
            <a:ext cx="322783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A65B0"/>
                </a:solidFill>
                <a:latin typeface="Aptos"/>
              </a:defRPr>
            </a:pPr>
            <a:r>
              <a:t>TRƯỚC CAN THIỆP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" y="2148840"/>
            <a:ext cx="3227832" cy="276148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Chọn bộ tình huống A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Học sinh làm độc lập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Chấm theo cùng rubric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Lưu điểm và minh chứng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645920"/>
            <a:ext cx="352044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9704" y="1755648"/>
            <a:ext cx="322783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239691"/>
                </a:solidFill>
                <a:latin typeface="Aptos"/>
              </a:defRPr>
            </a:pPr>
            <a:r>
              <a:t>TRIỂN KHAI 4T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9704" y="2148840"/>
            <a:ext cx="3227832" cy="276148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Tự tin số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Tương trợ số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Thực hành số an toàn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Tạo sản phẩm số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645920"/>
            <a:ext cx="352044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AE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93024" y="1755648"/>
            <a:ext cx="3227832" cy="347472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1">
                <a:solidFill>
                  <a:srgbClr val="35875D"/>
                </a:solidFill>
                <a:latin typeface="Aptos"/>
              </a:defRPr>
            </a:pPr>
            <a:r>
              <a:t>SAU CAN THIỆP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3024" y="2148840"/>
            <a:ext cx="3227832" cy="2761488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Dùng bộ B tương đương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Giữ nguyên rubric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So sánh điểm trước–sau</a:t>
            </a:r>
          </a:p>
          <a:p>
            <a:pPr algn="l">
              <a:spcAft>
                <a:spcPts val="700"/>
              </a:spcAft>
              <a:defRPr sz="1600" b="0">
                <a:solidFill>
                  <a:srgbClr val="28303C"/>
                </a:solidFill>
                <a:latin typeface="Aptos"/>
              </a:defRPr>
            </a:pPr>
            <a:r>
              <a:t>• Phân tích tiến bộ theo tiêu chí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394960"/>
            <a:ext cx="10698480" cy="640080"/>
          </a:xfrm>
          <a:prstGeom prst="rect">
            <a:avLst/>
          </a:prstGeom>
          <a:noFill/>
        </p:spPr>
        <p:txBody>
          <a:bodyPr wrap="square" lIns="109728" tIns="73152">
            <a:spAutoFit/>
          </a:bodyPr>
          <a:lstStyle/>
          <a:p>
            <a:pPr algn="l">
              <a:spcAft>
                <a:spcPts val="700"/>
              </a:spcAft>
              <a:defRPr sz="1400" b="1">
                <a:solidFill>
                  <a:srgbClr val="BE4646"/>
                </a:solidFill>
                <a:latin typeface="Aptos"/>
              </a:defRPr>
            </a:pPr>
            <a:r>
              <a:t>Không nhất thiết làm cả 20 tình huống trong một buổi. Bộ A và B cần tương đương về độ khó, thời lượng và cách chấm.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0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1820</Words>
  <Application>Microsoft Macintosh PowerPoint</Application>
  <PresentationFormat>Widescreen</PresentationFormat>
  <Paragraphs>169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>generated using python-pptx</dc:description>
  <cp:lastModifiedBy>Microsoft Office User</cp:lastModifiedBy>
  <cp:revision>5</cp:revision>
  <dcterms:created xsi:type="dcterms:W3CDTF">2013-01-27T09:14:16Z</dcterms:created>
  <dcterms:modified xsi:type="dcterms:W3CDTF">2026-11-04T02:18:23Z</dcterms:modified>
  <cp:category/>
</cp:coreProperties>
</file>